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lHZqzeSwiIhOldvaj0" ContentType="image/gi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75" r:id="rId6"/>
    <p:sldId id="280" r:id="rId7"/>
    <p:sldId id="281" r:id="rId8"/>
    <p:sldId id="259" r:id="rId9"/>
    <p:sldId id="273" r:id="rId10"/>
    <p:sldId id="274" r:id="rId11"/>
    <p:sldId id="260" r:id="rId12"/>
    <p:sldId id="261" r:id="rId13"/>
    <p:sldId id="268" r:id="rId14"/>
    <p:sldId id="262" r:id="rId15"/>
    <p:sldId id="263" r:id="rId16"/>
    <p:sldId id="264" r:id="rId17"/>
    <p:sldId id="265" r:id="rId18"/>
    <p:sldId id="269" r:id="rId19"/>
    <p:sldId id="270" r:id="rId20"/>
    <p:sldId id="271" r:id="rId21"/>
    <p:sldId id="276" r:id="rId22"/>
    <p:sldId id="277" r:id="rId23"/>
    <p:sldId id="278" r:id="rId24"/>
    <p:sldId id="279" r:id="rId25"/>
    <p:sldId id="272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6.wa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13" Type="http://schemas.openxmlformats.org/officeDocument/2006/relationships/audio" Target="../media/audio7.wav"/><Relationship Id="rId3" Type="http://schemas.openxmlformats.org/officeDocument/2006/relationships/image" Target="../media/image12.png"/><Relationship Id="rId7" Type="http://schemas.openxmlformats.org/officeDocument/2006/relationships/hyperlink" Target="https://courses.lumenlearning.com/wm-biology2/chapter/environmental-limits-to-population-growth/" TargetMode="External"/><Relationship Id="rId12" Type="http://schemas.openxmlformats.org/officeDocument/2006/relationships/hyperlink" Target="https://pixabay.com/en/books-reading-girl-people-1605416/" TargetMode="External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5.jp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pixabay.com/en/heart-care-medical-care-heart-1040229/" TargetMode="External"/><Relationship Id="rId4" Type="http://schemas.openxmlformats.org/officeDocument/2006/relationships/hyperlink" Target="https://en.wikipedia.org/wiki/Population_pyramid" TargetMode="Externa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8.wav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ignisardor/art/43-Oddish-324738516?offset=10" TargetMode="External"/><Relationship Id="rId7" Type="http://schemas.openxmlformats.org/officeDocument/2006/relationships/image" Target="../media/image23.gif"/><Relationship Id="rId2" Type="http://schemas.openxmlformats.org/officeDocument/2006/relationships/image" Target="../media/image19.tlHZqzeSwiIhOldvaj0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cato.org/blog/restrictions-birth-control-show-us-health-sector-isnt-free-market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audio" Target="../media/audio1.wav"/><Relationship Id="rId5" Type="http://schemas.openxmlformats.org/officeDocument/2006/relationships/hyperlink" Target="https://cduebooks.pressbooks.pub/wallacea/chapter/wallace-line/" TargetMode="External"/><Relationship Id="rId10" Type="http://schemas.openxmlformats.org/officeDocument/2006/relationships/hyperlink" Target="https://openpress.usask.ca/physicalgeology/chapter/1-5-three-big-ideas-geological-time-uniformitarianism-and-plate-tectonics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antart.com/infopablo00/art/Elon-Musk-Caricature-950807597" TargetMode="External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28542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2" Type="http://schemas.openxmlformats.org/officeDocument/2006/relationships/hyperlink" Target="https://www.deviantart.com/infopablo00/art/Elon-Musk-Caricature-950807597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openclipart.org/detail/28542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et" TargetMode="Externa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vidvan.com/tutorials/wp-content/uploads/sites/2/2019/11/Data-Visualization-in-R-1.jpg" TargetMode="Externa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Population strategist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Tapping potential of population with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arabinda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chand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2D9F-5786-4DD6-9DED-23C04430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metrics</a:t>
            </a:r>
            <a:br>
              <a:rPr lang="en-US" dirty="0"/>
            </a:br>
            <a:r>
              <a:rPr lang="en-US" dirty="0"/>
              <a:t>(numerical attribute)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2A2D2-0497-4A1D-A437-D6434E75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Natality-birth per year showing fertility rate</a:t>
            </a:r>
          </a:p>
          <a:p>
            <a:r>
              <a:rPr lang="en-US" dirty="0"/>
              <a:t>Fatality-people dying every year showing health stats and life expectancy </a:t>
            </a:r>
          </a:p>
          <a:p>
            <a:r>
              <a:rPr lang="en-US" dirty="0"/>
              <a:t>Immigration-coming from other place shows demand of place where they go</a:t>
            </a:r>
          </a:p>
          <a:p>
            <a:r>
              <a:rPr lang="en-US" dirty="0" err="1"/>
              <a:t>Emmigration</a:t>
            </a:r>
            <a:r>
              <a:rPr lang="en-US" dirty="0"/>
              <a:t>-going away from a place</a:t>
            </a:r>
          </a:p>
          <a:p>
            <a:r>
              <a:rPr lang="en-US" dirty="0"/>
              <a:t>Density-population per area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1D38B-2FBC-4A51-A212-B527341B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552" y="3477880"/>
            <a:ext cx="3682737" cy="2762053"/>
          </a:xfrm>
          <a:prstGeom prst="rect">
            <a:avLst/>
          </a:prstGeom>
        </p:spPr>
      </p:pic>
      <p:pic>
        <p:nvPicPr>
          <p:cNvPr id="2050" name="Picture 2" descr="Unveiling Earth's Wonders: 26 Types of Biomes Explored">
            <a:extLst>
              <a:ext uri="{FF2B5EF4-FFF2-40B4-BE49-F238E27FC236}">
                <a16:creationId xmlns:a16="http://schemas.microsoft.com/office/drawing/2014/main" id="{676D4032-3E44-30F1-1931-CE80F762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0"/>
            <a:ext cx="274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12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E2A4-C605-48D1-9AB9-DED45186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Composition (structural attribute)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D8792-72BE-4325-844C-18306B04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composition-</a:t>
            </a:r>
            <a:r>
              <a:rPr lang="en-US" dirty="0" err="1"/>
              <a:t>children,working,aged</a:t>
            </a:r>
            <a:endParaRPr lang="en-US" dirty="0"/>
          </a:p>
          <a:p>
            <a:r>
              <a:rPr lang="en-US" dirty="0"/>
              <a:t>Gender ratio-female per 1000 males</a:t>
            </a:r>
          </a:p>
          <a:p>
            <a:r>
              <a:rPr lang="en-US" dirty="0"/>
              <a:t>Literacy rate-knowing reading n writing in </a:t>
            </a:r>
            <a:r>
              <a:rPr lang="en-US" dirty="0" err="1"/>
              <a:t>atleast</a:t>
            </a:r>
            <a:r>
              <a:rPr lang="en-US" dirty="0"/>
              <a:t> one language</a:t>
            </a:r>
          </a:p>
          <a:p>
            <a:r>
              <a:rPr lang="en-US" dirty="0"/>
              <a:t>Occupational-primary(producers),secondary(manufacturers),tertiary(service),quaternary(professional) </a:t>
            </a:r>
          </a:p>
          <a:p>
            <a:r>
              <a:rPr lang="en-US" dirty="0"/>
              <a:t>Health-amount of medical cases per year</a:t>
            </a:r>
          </a:p>
          <a:p>
            <a:r>
              <a:rPr lang="en-US" dirty="0"/>
              <a:t>adolescent_-10-19yr kids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441B3-9042-4E58-9634-9CFB5E610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7153" y="4617318"/>
            <a:ext cx="3403846" cy="175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C2742C-BAF3-45D2-A58B-0977F5D00E03}"/>
              </a:ext>
            </a:extLst>
          </p:cNvPr>
          <p:cNvSpPr txBox="1"/>
          <p:nvPr/>
        </p:nvSpPr>
        <p:spPr>
          <a:xfrm>
            <a:off x="8407153" y="6616920"/>
            <a:ext cx="34038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en.wikipedia.org/wiki/Population_pyramid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CB56B-E1CB-4569-8393-83235E1D9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11556" y="1878859"/>
            <a:ext cx="3571783" cy="159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34972-E6AE-448C-9955-29D531A424B0}"/>
              </a:ext>
            </a:extLst>
          </p:cNvPr>
          <p:cNvSpPr txBox="1"/>
          <p:nvPr/>
        </p:nvSpPr>
        <p:spPr>
          <a:xfrm>
            <a:off x="7911556" y="3566289"/>
            <a:ext cx="3571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courses.lumenlearning.com/wm-biology2/chapter/environmental-limits-to-population-growth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35CD1-27F9-4935-1261-EC451696B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29073" y="4742047"/>
            <a:ext cx="2478080" cy="1750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C4E81-3661-82CC-8A0E-24402E7464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68386" y="0"/>
            <a:ext cx="2523614" cy="16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  <p:sndAc>
          <p:stSnd>
            <p:snd r:embed="rId2" name="suction.wav"/>
          </p:stSnd>
        </p:sndAc>
      </p:transition>
    </mc:Choice>
    <mc:Fallback xmlns="">
      <p:transition spd="slow">
        <p:fade/>
        <p:sndAc>
          <p:stSnd>
            <p:snd r:embed="rId13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6CE2-AB47-4D28-9095-F1830220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stumbled on this idea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352F2-8770-406D-B0B9-127CAEDE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Canada,Italy,korea</a:t>
            </a:r>
            <a:r>
              <a:rPr lang="en-US" dirty="0"/>
              <a:t> are doing their daily need work on their own due to </a:t>
            </a:r>
            <a:r>
              <a:rPr lang="en-US" dirty="0" err="1"/>
              <a:t>labour</a:t>
            </a:r>
            <a:r>
              <a:rPr lang="en-US" dirty="0"/>
              <a:t> shortage like delivering own </a:t>
            </a:r>
            <a:r>
              <a:rPr lang="en-US" dirty="0" err="1"/>
              <a:t>packages,which</a:t>
            </a:r>
            <a:r>
              <a:rPr lang="en-US" dirty="0"/>
              <a:t> was contrary to my thought that population is a liability</a:t>
            </a:r>
          </a:p>
          <a:p>
            <a:r>
              <a:rPr lang="en-US" dirty="0"/>
              <a:t>R was a new language which I wanted to explore as its extensively used in bioinformatics after </a:t>
            </a:r>
            <a:r>
              <a:rPr lang="en-US" dirty="0" err="1"/>
              <a:t>python,so,I</a:t>
            </a:r>
            <a:r>
              <a:rPr lang="en-US" dirty="0"/>
              <a:t> thought a project means to showcase </a:t>
            </a:r>
            <a:r>
              <a:rPr lang="en-US" dirty="0" err="1"/>
              <a:t>creativity,So</a:t>
            </a:r>
            <a:r>
              <a:rPr lang="en-US" dirty="0"/>
              <a:t>, lets give my new interest life in this project</a:t>
            </a:r>
            <a:endParaRPr lang="en-IN" dirty="0"/>
          </a:p>
        </p:txBody>
      </p:sp>
      <p:pic>
        <p:nvPicPr>
          <p:cNvPr id="4098" name="Picture 2" descr="Image result for amsazon worker shortage in canada">
            <a:extLst>
              <a:ext uri="{FF2B5EF4-FFF2-40B4-BE49-F238E27FC236}">
                <a16:creationId xmlns:a16="http://schemas.microsoft.com/office/drawing/2014/main" id="{16C36F8D-D836-4180-B56C-50FA14F6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3846616"/>
            <a:ext cx="36385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indian labour italy">
            <a:extLst>
              <a:ext uri="{FF2B5EF4-FFF2-40B4-BE49-F238E27FC236}">
                <a16:creationId xmlns:a16="http://schemas.microsoft.com/office/drawing/2014/main" id="{EBC9DAA5-4FBB-453C-A616-8443B176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573" y="3846616"/>
            <a:ext cx="20097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our shortage korea">
            <a:extLst>
              <a:ext uri="{FF2B5EF4-FFF2-40B4-BE49-F238E27FC236}">
                <a16:creationId xmlns:a16="http://schemas.microsoft.com/office/drawing/2014/main" id="{4BC6C635-0054-475F-A9F5-83EE614F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04" y="3846616"/>
            <a:ext cx="41148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88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A360-0CCB-45E1-B706-C628AC57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</a:t>
            </a:r>
            <a:r>
              <a:rPr lang="en-US"/>
              <a:t>affecting population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1814-3BEA-461C-9D40-7087E7968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71" y="2019894"/>
            <a:ext cx="10770355" cy="4333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Climate/light from latitude or longitude-optimal temperature or energy waste to metabolism</a:t>
            </a:r>
          </a:p>
          <a:p>
            <a:r>
              <a:rPr lang="en-US" dirty="0"/>
              <a:t>Fertility of the soil-vegetation and food</a:t>
            </a:r>
          </a:p>
          <a:p>
            <a:r>
              <a:rPr lang="en-US" dirty="0"/>
              <a:t>Air composition of area-air is essential for metabolism of both plants and animals</a:t>
            </a:r>
          </a:p>
          <a:p>
            <a:r>
              <a:rPr lang="en-US" dirty="0"/>
              <a:t>Water availability-water used for </a:t>
            </a:r>
            <a:r>
              <a:rPr lang="en-US" dirty="0" err="1"/>
              <a:t>drinking,manufacturing</a:t>
            </a:r>
            <a:r>
              <a:rPr lang="en-US" dirty="0"/>
              <a:t>(</a:t>
            </a:r>
            <a:r>
              <a:rPr lang="en-US" dirty="0" err="1"/>
              <a:t>indus</a:t>
            </a:r>
            <a:r>
              <a:rPr lang="en-US" dirty="0"/>
              <a:t> </a:t>
            </a:r>
            <a:r>
              <a:rPr lang="en-US" dirty="0" err="1"/>
              <a:t>valley,venice</a:t>
            </a:r>
            <a:r>
              <a:rPr lang="en-US" dirty="0"/>
              <a:t>),</a:t>
            </a:r>
            <a:r>
              <a:rPr lang="en-US" dirty="0" err="1"/>
              <a:t>travel,coolant,dispersal.farming,cleaning</a:t>
            </a:r>
            <a:r>
              <a:rPr lang="en-US" dirty="0"/>
              <a:t> &amp;drainage</a:t>
            </a:r>
          </a:p>
          <a:p>
            <a:r>
              <a:rPr lang="en-US" dirty="0"/>
              <a:t>Landforms-plains have right amount of </a:t>
            </a:r>
            <a:r>
              <a:rPr lang="en-US" dirty="0" err="1"/>
              <a:t>gases,soil</a:t>
            </a:r>
            <a:r>
              <a:rPr lang="en-US" dirty="0"/>
              <a:t> </a:t>
            </a:r>
            <a:r>
              <a:rPr lang="en-US" dirty="0" err="1"/>
              <a:t>thickness,wind</a:t>
            </a:r>
            <a:r>
              <a:rPr lang="en-US" dirty="0"/>
              <a:t> speed</a:t>
            </a:r>
          </a:p>
          <a:p>
            <a:r>
              <a:rPr lang="en-US" dirty="0"/>
              <a:t>Wildlife-keeps population in check through food chain &amp; makes urea for plants</a:t>
            </a:r>
          </a:p>
          <a:p>
            <a:r>
              <a:rPr lang="en-US" dirty="0"/>
              <a:t>Mineral deposits-these are very important commercial resources</a:t>
            </a:r>
          </a:p>
          <a:p>
            <a:r>
              <a:rPr lang="en-US" dirty="0"/>
              <a:t>Religion and cultural factors-some cultural peaceful &amp; secure places attract tourists(</a:t>
            </a:r>
            <a:r>
              <a:rPr lang="en-US" dirty="0" err="1"/>
              <a:t>delhi</a:t>
            </a:r>
            <a:r>
              <a:rPr lang="en-US" dirty="0"/>
              <a:t>-Noida) </a:t>
            </a:r>
          </a:p>
          <a:p>
            <a:r>
              <a:rPr lang="en-US" dirty="0"/>
              <a:t>forests-attract </a:t>
            </a:r>
            <a:r>
              <a:rPr lang="en-US" dirty="0" err="1"/>
              <a:t>rain,bind</a:t>
            </a:r>
            <a:r>
              <a:rPr lang="en-US" dirty="0"/>
              <a:t> </a:t>
            </a:r>
            <a:r>
              <a:rPr lang="en-US" dirty="0" err="1"/>
              <a:t>soil,purify</a:t>
            </a:r>
            <a:r>
              <a:rPr lang="en-US" dirty="0"/>
              <a:t> </a:t>
            </a:r>
            <a:r>
              <a:rPr lang="en-US" dirty="0" err="1"/>
              <a:t>air,gives</a:t>
            </a:r>
            <a:r>
              <a:rPr lang="en-US" dirty="0"/>
              <a:t> </a:t>
            </a:r>
            <a:r>
              <a:rPr lang="en-US" dirty="0" err="1"/>
              <a:t>herb,wood,paper,food,lac,gum,rubber,honey,recreation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54201-C216-43DE-9067-34E69F8B2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1339989" flipV="1">
            <a:off x="4635730" y="2332077"/>
            <a:ext cx="1129911" cy="789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75CB6-4A72-49F6-AC35-57ED2BC61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09" y="4035956"/>
            <a:ext cx="2059270" cy="1170040"/>
          </a:xfrm>
          <a:prstGeom prst="rect">
            <a:avLst/>
          </a:prstGeom>
        </p:spPr>
      </p:pic>
      <p:pic>
        <p:nvPicPr>
          <p:cNvPr id="2050" name="Picture 2" descr="Image result for lion run behind human gif">
            <a:extLst>
              <a:ext uri="{FF2B5EF4-FFF2-40B4-BE49-F238E27FC236}">
                <a16:creationId xmlns:a16="http://schemas.microsoft.com/office/drawing/2014/main" id="{544916B9-AB30-4A52-9645-CA50B068B9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79" y="4063475"/>
            <a:ext cx="1727687" cy="194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82766-F818-4A4F-AC92-75F7D92C1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831" y="40152"/>
            <a:ext cx="1920829" cy="11031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FDA41B-D009-4A20-A0EF-E2C9427DEB3A}"/>
              </a:ext>
            </a:extLst>
          </p:cNvPr>
          <p:cNvSpPr/>
          <p:nvPr/>
        </p:nvSpPr>
        <p:spPr>
          <a:xfrm>
            <a:off x="1233980" y="6031364"/>
            <a:ext cx="5764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By manipulating these factors we can regulate population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706F0-603A-4302-808B-28E90B215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76" y="1215799"/>
            <a:ext cx="2141661" cy="16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39FF-E845-4E0D-99F7-31F54581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population affect anything?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7FF3-2A7F-4710-B8F4-0864745EB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0446"/>
            <a:ext cx="10058400" cy="3760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Population makes pollution but can be reduced by composting 3rs,compost,landfill &amp;incineration</a:t>
            </a:r>
          </a:p>
          <a:p>
            <a:r>
              <a:rPr lang="en-US" dirty="0"/>
              <a:t>Population reduces space</a:t>
            </a:r>
          </a:p>
          <a:p>
            <a:r>
              <a:rPr lang="en-US" dirty="0"/>
              <a:t>Population takes up resources leading to poverty</a:t>
            </a:r>
          </a:p>
          <a:p>
            <a:r>
              <a:rPr lang="en-US" dirty="0"/>
              <a:t>Proper utilization of resources makes population an asset as humans are stock of knowledge and productive skill</a:t>
            </a:r>
            <a:r>
              <a:rPr lang="en-IN" dirty="0"/>
              <a:t> which contribute in national income and inspire </a:t>
            </a:r>
            <a:r>
              <a:rPr lang="en-IN" dirty="0" err="1"/>
              <a:t>others,even</a:t>
            </a:r>
            <a:r>
              <a:rPr lang="en-IN" dirty="0"/>
              <a:t> any asset without human intervention cant reach full potential &amp; human make resource useful</a:t>
            </a:r>
          </a:p>
          <a:p>
            <a:r>
              <a:rPr lang="en-IN" dirty="0"/>
              <a:t>Unemployment is a biggest setback in this-15-59 </a:t>
            </a:r>
            <a:r>
              <a:rPr lang="en-IN" dirty="0" err="1"/>
              <a:t>yrs</a:t>
            </a:r>
            <a:r>
              <a:rPr lang="en-IN" dirty="0"/>
              <a:t> old not working or working not visible on record(disguised) or seasonal(working but not always)</a:t>
            </a:r>
          </a:p>
          <a:p>
            <a:r>
              <a:rPr lang="en-IN" dirty="0"/>
              <a:t>While some natural resource can be used repeatedly(renewable) but sustainable planning is need</a:t>
            </a:r>
            <a:endParaRPr lang="en-US" dirty="0"/>
          </a:p>
        </p:txBody>
      </p:sp>
      <p:pic>
        <p:nvPicPr>
          <p:cNvPr id="6150" name="Picture 6" descr="THE EFFECTS OF POPULATION GROWTH by Iesa Ahmed on Prezi">
            <a:extLst>
              <a:ext uri="{FF2B5EF4-FFF2-40B4-BE49-F238E27FC236}">
                <a16:creationId xmlns:a16="http://schemas.microsoft.com/office/drawing/2014/main" id="{97DDDF86-D380-487B-AD3D-7100629C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752" y="2425169"/>
            <a:ext cx="1877047" cy="11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population effects">
            <a:extLst>
              <a:ext uri="{FF2B5EF4-FFF2-40B4-BE49-F238E27FC236}">
                <a16:creationId xmlns:a16="http://schemas.microsoft.com/office/drawing/2014/main" id="{4A761321-C80A-4B85-AAB6-5F758DFE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815" y="2393686"/>
            <a:ext cx="1607746" cy="120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1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F6BF-4AF1-412E-B00B-C7A4650F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5784"/>
            <a:ext cx="10058400" cy="1450757"/>
          </a:xfrm>
        </p:spPr>
        <p:txBody>
          <a:bodyPr/>
          <a:lstStyle/>
          <a:p>
            <a:r>
              <a:rPr lang="en-US" dirty="0"/>
              <a:t>Code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D34F0B-A112-4C7D-B4A9-7EABAD8939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158255"/>
            <a:ext cx="121920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library(ggplot2)# Logistic growth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modellogistic_growth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function(r, K, N0, t) {  N &lt;- K / (1 + (K / N0 - 1) * exp(-r * t))  return(N)}# Function to get region-specific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dataget_region_data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function() {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region_name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region name: ")  population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population: "))  area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area: "))  return(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data.frame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(Region =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region_name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Population = population, Area = area))}# Age pyramid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functioncreate_age_pyramid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function(){  # Get user input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age groups separated by commas: ")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male population for each age group separated by commas: ")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female population for each age group separated by commas: ")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male_literacy_str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male literacy rate for each age group separated by commas: ")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female_literacy_str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female literacy rate for each age group separated by commas: ")  # Convert input strings to numeric vectors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suppressWarnings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strsplit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",")[[1]]))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suppressWarnings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strsplit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",")[[1]]))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suppressWarnings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strsplit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",")[[1]]))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male_literacy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suppressWarnings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strsplit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male_literacy_str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",")[[1]]))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female_literacy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suppressWarnings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strsplit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female_literacy_str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",")[[1]]))  # Create a long-formatted data frame for plotting  data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data.frame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= rep(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2),    Gender = rep(c("Male", "Female"), each = length(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)),    Population = c(-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),    Literacy = c(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male_literacy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female_literacy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  )  # Create the age pyramid plot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(data,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(x =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y = Population, fill = Gender, group = Gender))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geom_col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(position = "identity")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scale_x_continuous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(breaks =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coord_flip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() +    labs(title = "Age Pyramid", x = "Age Group", y = "Population")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scale_fill_manual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(values = c("Male" = "blue", "Female" = "pink"))      if (max(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 &gt; max(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)) {    print("Shape: Urn-shaped (top-heavy)")    print("Population Status: Decreasing")    print("you may go extinct good for your competitors but not for your gene but you have many reserve natural resources and good breathing space")  } else if (max(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female_pop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 &lt; max(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male_pop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)) {    print("Shape: Bell-shaped (expanding)")    print("Population Status: Increasing")    print("you have plenty of human resource but shelter space maybe reduced with increasing poverty and pollution ")  } else {    print("Shape: Columnar (stable)")    print("A balanced population! Keep up the good work in maintaining this equilibrium.")   print("Population Status: Increasing")    # Further analysis is needed for overpopulation/underpopulation  # Visualize literacy rates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(data,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(x =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Age_Group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, y = Literacy, color = Gender, group = Gender))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geom_line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() +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geom_point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() +    labs(title = "Literacy Rate by Age and Gender", x = "Age Group", y = "Literacy Rate (%)")}}# Main function to handle user input and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calculationsmain_function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&lt;- function() { while (TRUE) {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user_choice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'logistic', '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agepyramid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', 'density', or 'stop': ")    if 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user_choice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== "logistic") {      # Initial population size and time check      N0_initial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the initial population size (N0): "))     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time_elapsed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("Enter the time elapsed (in years): "))      if 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is.finite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time_elapsed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)==TRUE)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0288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7215-0F49-46DB-BA8C-4BCB54D3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75" y="0"/>
            <a:ext cx="10058400" cy="1450757"/>
          </a:xfrm>
        </p:spPr>
        <p:txBody>
          <a:bodyPr/>
          <a:lstStyle/>
          <a:p>
            <a:r>
              <a:rPr lang="en-US" dirty="0"/>
              <a:t>Code part-2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BC9EC-59B6-42F1-9ADC-995D22402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37929"/>
            <a:ext cx="12192000" cy="5220071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{        # Calculate final population, growth rate, and carrying capacity        deaths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("Enter the total number of deaths: "))        births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("Enter the total number of births: "))  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N_final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N0_initial + births - deaths        r &lt;- (log(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N_final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/ N0_initial)) /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time_elapsed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       K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N_final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* exp(r *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time_elapsed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)        # Generate time series and population data        time &lt;- seq(0,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time_elapsed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by = 0.1)  # Adjust the time step as needed        population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logistic_growth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(r, K, N0_initial, time)        # Plot logistic population growth        plot(time, population, type = "l",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xlab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 "Time (years)",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ylab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 "Population Size", main = "Logistic Population Growth")      } else {        print("Invalid time")      }    } else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user_choice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agepyramid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") {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create_age_pyramid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()    } else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user_choice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"density") {      # Get region data from user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num_regions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as.numeric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("Enter the number of regions: "))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data.frame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()      for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in 1:num_regions) {  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rbind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get_region_data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())      }      # Calculate population density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region_data$Density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region_data$Population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/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region_data$Area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     # Plot population density distribution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ggplot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aes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(x = Region, y = Density, fill = Region)) +      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geom_bar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(stat = "identity") +        labs(title = "Population Density Distribution by Region", x = "Region", y = "Population Density") +        theme(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axis.text.x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element_text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(angle = 45,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hjust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 1))       # Suggest actions based on population density distribution   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region_data$Density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) &gt; threshold) {  # Adjust threshold as needed      print("Consider policies to address regional disparities in population density.")    } else {      print("Population density distribution appears relatively balanced.")    }    } else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user_choice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"stop") {      break    } else {      print("Invalid choice. Please enter 'logistic', '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agepyramid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', 'density', or 'stop'.")    }  }  print("Do you have any questions or suggestions? (yes/no)")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user_input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() 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tolower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user_input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) == "yes") {    question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("What's your question or suggestion?")    print("Thanks for your ques/suggestion! I'll try to improve response.")  }}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main_function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()# Get the initial population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statuspopulation_status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("Enter population status (increasing/decreasing): ")# Conditional logic based on population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statusif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population_status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"decreasing") {  # User wants to sustain, increase, or spread the population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sustain, increase, or spread your population? ") # Conditional logic based on the desired action 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"sustain") {    # User chooses good or evil mode for sustainability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print("improve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health,hygiene,working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conditions and safety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measures,common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laws,maintain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gender ratio n literacy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rate,allocate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barren lands for industries &amp; good land for dense habitation")    } else {      print("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favour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your people by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resrvation,free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shelter,allow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polygamy,women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&amp; children work from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home,increase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automation to let humans grow in other aspects")      print("promote investment to young and reduce their burden by paying old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people,promote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more child by govt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schemes,make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artificial water n food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source,deform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landforms for construction to reduce altitude to make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favourable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environment,deforest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safe from wild and gain heat energy")    }  } else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"increase") {    # User chooses good or evil mode for increasing population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print("promote organic nutritious food for good health and fertility not only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survival,socialise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people n promote easy online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contact,reduce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job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competition,give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dignity n maternity leave to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women,make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open-minded to accept all")    } else {      print("glorify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love,reduce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consequence of live-in relationship &amp; marriage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age,use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anime to fantasize &amp; induce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repr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ductive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maturity in k*ds to grow good in fertile age of teens")    }  } else {    # User chooses good or evil mode for spreading population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print("market your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culture,invest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infrastucture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for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tourists,promote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business to attract best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talents,promote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citizenship by marriage(spread m add gene n values)")    } else {      print("allow immigration by forced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conversion,compulsory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education n compulsory teaching self defense")    }  }} else {  # User wants to utilize, reduce, or sustain the population 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utilize, reduce, or sustain your population? ")  # Conditional logic based on the desired action 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"sustain") {    # User chooses good or evil mode for sustainability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print("grow wheat as can grow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anywhere,anytemp,can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be made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hyv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&amp; pest resistant crop easily with good calories for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survival,save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resources using 3R's")      print("use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eco_friendly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disposal of waste like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composting,introduce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forest &amp; wildlife to keep population in check n replenish natural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resources,promote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sci-fi shows and books to encourage hustle")    } else {      print("conquer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lands,feed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GMO's,teach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reproduction science to know its real cause &amp; not exploit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it,reduce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pension to reduce govt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costs,limit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no. of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child,reduce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purifying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water,make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others selfish &amp;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individualistic,increase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arms but not defense")    }  } else if (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desired_action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== "utilize") {    # User chooses good or evil mode for utilizing population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print("export human resources(job) for good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ties,their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resources and forex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reserves,ggod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division of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labour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for right talent")    } else {      print("run science or data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experiments,introduce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slavery,make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immigration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difficult,enhance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artificial bionic humans")    }  } else {    # User chooses good or evil mode for reducing population    mode &lt;-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readline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("Do you want to go good or evil mode? ")    # Implement good or evil mode actions here (placeholders for now)    if (mode == "good") {      print("use c*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ntraceptives,invest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more in education(scholarships)than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healthcare,stricter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&amp; extend marriage age &amp;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boundations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(genes),choose best by increasing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competition,glorify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being single (free life)")      print("c**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doms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may not be the best but are safest with privacy and no permanent toll on health")       print("pills can induce hormonal problems while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iut's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arent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private while vasectomy is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irreversible,to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be considered")    } else {      print("engage in a w*r as civilians only get hurt in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this,start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 gen*c*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de,spread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pandem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c,tolerate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civil v*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olence,heavy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workload(mental issues),promote risky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jobs,no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hygiene or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safety,support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illegal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emmigration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")    }  }}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761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3816-FEDF-496D-A49E-D11261D2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15C1-AD83-488E-8EB9-CBDB2B335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7" t="19159" r="29514" b="7831"/>
          <a:stretch/>
        </p:blipFill>
        <p:spPr>
          <a:xfrm>
            <a:off x="1097280" y="2108201"/>
            <a:ext cx="4211567" cy="4032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53BA4-0047-4F12-BEF7-E266CEC65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9" t="10309" r="6985" b="6392"/>
          <a:stretch/>
        </p:blipFill>
        <p:spPr>
          <a:xfrm>
            <a:off x="5308847" y="2078540"/>
            <a:ext cx="7274793" cy="38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3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66935-4241-4522-9AD8-8700B1B58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" t="9622" r="12861" b="7354"/>
          <a:stretch/>
        </p:blipFill>
        <p:spPr>
          <a:xfrm>
            <a:off x="0" y="-1"/>
            <a:ext cx="11840066" cy="66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1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21593-B46B-4D43-9D2E-3304C6F03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" t="9760" r="16572" b="6666"/>
          <a:stretch/>
        </p:blipFill>
        <p:spPr>
          <a:xfrm>
            <a:off x="556180" y="39962"/>
            <a:ext cx="10671143" cy="63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2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4CED-8C3D-4EFE-A1F5-0B621FD4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6C85-BA74-41B9-83C4-AC97D904A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Ecology-relationship between organism &amp; </a:t>
            </a:r>
            <a:r>
              <a:rPr lang="en-US" dirty="0" err="1"/>
              <a:t>environment,adapt</a:t>
            </a:r>
            <a:r>
              <a:rPr lang="en-US" dirty="0"/>
              <a:t> adjust</a:t>
            </a:r>
          </a:p>
          <a:p>
            <a:r>
              <a:rPr lang="en-US" dirty="0"/>
              <a:t>Level of ecology-individual(one),population(one species),community(many species), ecosystem(one type of environment with species), landscape(one bound region),biome(one </a:t>
            </a:r>
            <a:r>
              <a:rPr lang="en-US" dirty="0" err="1"/>
              <a:t>climatic&amp;vegetative</a:t>
            </a:r>
            <a:r>
              <a:rPr lang="en-US" dirty="0"/>
              <a:t> zone),biosphere(one inhabitable planet)</a:t>
            </a:r>
          </a:p>
          <a:p>
            <a:r>
              <a:rPr lang="en-US" dirty="0"/>
              <a:t>Weather vs climate=sudden change/stay longer(if local called microclimate)</a:t>
            </a:r>
          </a:p>
          <a:p>
            <a:r>
              <a:rPr lang="en-US" dirty="0"/>
              <a:t>Habitat vs niche(microhabitat)-where someone lives vs functionality of place</a:t>
            </a:r>
          </a:p>
          <a:p>
            <a:r>
              <a:rPr lang="en-US" dirty="0"/>
              <a:t>Biome-tundra(permafrost),temperate(</a:t>
            </a:r>
            <a:r>
              <a:rPr lang="en-US" dirty="0" err="1"/>
              <a:t>lil</a:t>
            </a:r>
            <a:r>
              <a:rPr lang="en-US" dirty="0"/>
              <a:t> snow),deciduous(moderate winter),tropical(rainforest(hot n humid) n deciduous(</a:t>
            </a:r>
            <a:r>
              <a:rPr lang="en-US" dirty="0" err="1"/>
              <a:t>lil</a:t>
            </a:r>
            <a:r>
              <a:rPr lang="en-US" dirty="0"/>
              <a:t> wet )),</a:t>
            </a:r>
            <a:r>
              <a:rPr lang="en-US" dirty="0" err="1"/>
              <a:t>broadlaeaf</a:t>
            </a:r>
            <a:r>
              <a:rPr lang="en-US" dirty="0"/>
              <a:t> scrub </a:t>
            </a:r>
            <a:r>
              <a:rPr lang="en-US" dirty="0" err="1"/>
              <a:t>forest,grassland,desert</a:t>
            </a:r>
            <a:r>
              <a:rPr lang="en-US" dirty="0"/>
              <a:t>(plain with grass),alpine tundra(snow mountain )</a:t>
            </a:r>
          </a:p>
          <a:p>
            <a:r>
              <a:rPr lang="en-US" dirty="0"/>
              <a:t>Ecology started in 1869 by </a:t>
            </a:r>
            <a:r>
              <a:rPr lang="en-US" dirty="0" err="1"/>
              <a:t>Hanns</a:t>
            </a:r>
            <a:r>
              <a:rPr lang="en-US" dirty="0"/>
              <a:t> </a:t>
            </a:r>
            <a:r>
              <a:rPr lang="en-US" dirty="0" err="1"/>
              <a:t>Helter,Ernst</a:t>
            </a:r>
            <a:r>
              <a:rPr lang="en-US" dirty="0"/>
              <a:t> </a:t>
            </a:r>
            <a:r>
              <a:rPr lang="en-US" dirty="0" err="1"/>
              <a:t>heckel</a:t>
            </a:r>
            <a:r>
              <a:rPr lang="en-US" dirty="0"/>
              <a:t> &amp; </a:t>
            </a:r>
            <a:r>
              <a:rPr lang="en-US" dirty="0" err="1"/>
              <a:t>eduard</a:t>
            </a:r>
            <a:r>
              <a:rPr lang="en-US" dirty="0"/>
              <a:t> </a:t>
            </a:r>
            <a:r>
              <a:rPr lang="en-US" dirty="0" err="1"/>
              <a:t>suess,its</a:t>
            </a:r>
            <a:r>
              <a:rPr lang="en-US" dirty="0"/>
              <a:t> fauna and flora and non living stuff in environment</a:t>
            </a:r>
          </a:p>
          <a:p>
            <a:r>
              <a:rPr lang="en-US" dirty="0"/>
              <a:t>Humans classify based on </a:t>
            </a:r>
            <a:r>
              <a:rPr lang="en-US" dirty="0" err="1"/>
              <a:t>similarity&amp;differences</a:t>
            </a:r>
            <a:r>
              <a:rPr lang="en-US" dirty="0"/>
              <a:t> to </a:t>
            </a:r>
            <a:r>
              <a:rPr lang="en-US" dirty="0" err="1"/>
              <a:t>distinguish,identify&amp;catalogue</a:t>
            </a:r>
            <a:endParaRPr lang="en-US" dirty="0"/>
          </a:p>
          <a:p>
            <a:r>
              <a:rPr lang="en-US" dirty="0"/>
              <a:t>Reproduction make </a:t>
            </a:r>
            <a:r>
              <a:rPr lang="en-US" dirty="0" err="1"/>
              <a:t>life,variation,species</a:t>
            </a:r>
            <a:r>
              <a:rPr lang="en-US" dirty="0"/>
              <a:t> continue &amp;manage population balance.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474B6-1CFD-4FBD-BDB8-91AC2C3D8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118" y="-1"/>
            <a:ext cx="2098446" cy="2764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8F9511-274A-7D0F-7D03-B9BBDC6BE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21071" y="-58691"/>
            <a:ext cx="3460319" cy="194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B330A-0FA6-CAD7-9768-293919980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01581" y="4705164"/>
            <a:ext cx="2335073" cy="1753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738C1-0FB1-8B8B-3314-F1648F40DB9E}"/>
              </a:ext>
            </a:extLst>
          </p:cNvPr>
          <p:cNvSpPr txBox="1"/>
          <p:nvPr/>
        </p:nvSpPr>
        <p:spPr>
          <a:xfrm>
            <a:off x="9201582" y="6696908"/>
            <a:ext cx="13158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www.cato.org/blog/restrictions-birth-control-show-us-health-sector-isnt-free-market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F7472-A519-81F0-B8C8-789E21BAA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72233" y="21689"/>
            <a:ext cx="2623767" cy="20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bomb.wav"/>
          </p:stSnd>
        </p:sndAc>
      </p:transition>
    </mc:Choice>
    <mc:Fallback xmlns="">
      <p:transition spd="slow">
        <p:circle/>
        <p:sndAc>
          <p:stSnd>
            <p:snd r:embed="rId11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A02E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A02E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D473B-8E7A-490F-9986-6F6038E6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10172" r="23839" b="7216"/>
          <a:stretch/>
        </p:blipFill>
        <p:spPr>
          <a:xfrm>
            <a:off x="490194" y="59988"/>
            <a:ext cx="9785022" cy="630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7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4C616-9CD6-4FD8-A667-94EE4B194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3" t="10317" r="6630" b="5955"/>
          <a:stretch/>
        </p:blipFill>
        <p:spPr>
          <a:xfrm>
            <a:off x="-113832" y="50437"/>
            <a:ext cx="7477589" cy="3932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46149-8783-498C-AF37-9A0B229DD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78" t="16574" r="6626" b="6977"/>
          <a:stretch/>
        </p:blipFill>
        <p:spPr>
          <a:xfrm>
            <a:off x="7363757" y="622167"/>
            <a:ext cx="4899830" cy="3360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A9FA9-2134-47EC-B259-6B49F1E58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1" t="10585" r="6907" b="18763"/>
          <a:stretch/>
        </p:blipFill>
        <p:spPr>
          <a:xfrm>
            <a:off x="7234465" y="2865748"/>
            <a:ext cx="3370689" cy="3121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96EEE-E17E-4CA7-9AE8-2C8CC398C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7" t="10585" r="6907" b="12853"/>
          <a:stretch/>
        </p:blipFill>
        <p:spPr>
          <a:xfrm>
            <a:off x="735289" y="3982840"/>
            <a:ext cx="5753759" cy="28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97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1694-B7A3-46EC-8A08-4D0C3051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Indian population stats</a:t>
            </a:r>
            <a:endParaRPr lang="en-IN" dirty="0"/>
          </a:p>
        </p:txBody>
      </p:sp>
      <p:pic>
        <p:nvPicPr>
          <p:cNvPr id="7174" name="Picture 6" descr="Age and education pyramids for India (national level) for 1970 and 2015 ...">
            <a:extLst>
              <a:ext uri="{FF2B5EF4-FFF2-40B4-BE49-F238E27FC236}">
                <a16:creationId xmlns:a16="http://schemas.microsoft.com/office/drawing/2014/main" id="{64D01D1E-8DDE-415A-A789-4D6819621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75" y="2059982"/>
            <a:ext cx="6171066" cy="314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dia population density map - Ontheworldmap.com">
            <a:extLst>
              <a:ext uri="{FF2B5EF4-FFF2-40B4-BE49-F238E27FC236}">
                <a16:creationId xmlns:a16="http://schemas.microsoft.com/office/drawing/2014/main" id="{2F051046-A1E8-47CA-ADB9-B9881FBA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2" y="1923067"/>
            <a:ext cx="3351043" cy="36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india literacy rate">
            <a:extLst>
              <a:ext uri="{FF2B5EF4-FFF2-40B4-BE49-F238E27FC236}">
                <a16:creationId xmlns:a16="http://schemas.microsoft.com/office/drawing/2014/main" id="{35776373-8D5B-46E9-90AD-749897ACA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4"/>
          <a:stretch/>
        </p:blipFill>
        <p:spPr bwMode="auto">
          <a:xfrm>
            <a:off x="9551419" y="2601798"/>
            <a:ext cx="2588549" cy="251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7F35AD-AAB3-91EB-C6C0-B9369AB112A4}"/>
              </a:ext>
            </a:extLst>
          </p:cNvPr>
          <p:cNvGrpSpPr/>
          <p:nvPr/>
        </p:nvGrpSpPr>
        <p:grpSpPr>
          <a:xfrm rot="17287802">
            <a:off x="10759736" y="5336428"/>
            <a:ext cx="1433815" cy="1592519"/>
            <a:chOff x="2539014" y="-65560"/>
            <a:chExt cx="3253737" cy="25420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982DE6-1984-7320-93EE-06E6E3A37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12998" t="-2747"/>
            <a:stretch/>
          </p:blipFill>
          <p:spPr>
            <a:xfrm flipH="1">
              <a:off x="2539014" y="384634"/>
              <a:ext cx="1546945" cy="20918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F0DDAF-91DB-758B-2F60-4261666D0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12924" r="10140"/>
            <a:stretch/>
          </p:blipFill>
          <p:spPr>
            <a:xfrm rot="3058524">
              <a:off x="3912144" y="-560707"/>
              <a:ext cx="1385459" cy="237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09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Thank You!!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</a:t>
            </a:r>
            <a:r>
              <a:rPr lang="en-US" dirty="0" err="1">
                <a:solidFill>
                  <a:srgbClr val="FFFFFF"/>
                </a:solidFill>
              </a:rPr>
              <a:t>Arabinda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chand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D1BA-1989-1482-1B7E-FB9BEC28033C}"/>
              </a:ext>
            </a:extLst>
          </p:cNvPr>
          <p:cNvSpPr txBox="1"/>
          <p:nvPr/>
        </p:nvSpPr>
        <p:spPr>
          <a:xfrm>
            <a:off x="3496837" y="6858000"/>
            <a:ext cx="51983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2" tooltip="https://www.deviantart.com/infopablo00/art/Elon-Musk-Caricature-950807597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3" tooltip="https://creativecommons.org/licenses/by-nc-sa/3.0/"/>
              </a:rPr>
              <a:t>CC BY-SA-NC</a:t>
            </a:r>
            <a:endParaRPr lang="en-IN" sz="9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D7FB0-4D61-09E8-017F-64216D4292B9}"/>
              </a:ext>
            </a:extLst>
          </p:cNvPr>
          <p:cNvGrpSpPr/>
          <p:nvPr/>
        </p:nvGrpSpPr>
        <p:grpSpPr>
          <a:xfrm>
            <a:off x="1775534" y="269192"/>
            <a:ext cx="2800976" cy="2130027"/>
            <a:chOff x="2539014" y="-65560"/>
            <a:chExt cx="3253737" cy="25420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EE9E32-FBEB-BE55-E3CB-9C56C370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12998" t="-2747"/>
            <a:stretch/>
          </p:blipFill>
          <p:spPr>
            <a:xfrm flipH="1">
              <a:off x="2539014" y="384634"/>
              <a:ext cx="1546945" cy="20918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F38BBF-88E4-E76C-C245-488E8C91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2924" r="10140"/>
            <a:stretch/>
          </p:blipFill>
          <p:spPr>
            <a:xfrm rot="3058524">
              <a:off x="3912144" y="-560707"/>
              <a:ext cx="1385459" cy="2375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2D19-313C-456B-AA44-BE2D28DE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38" y="286604"/>
            <a:ext cx="8785342" cy="503510"/>
          </a:xfrm>
        </p:spPr>
        <p:txBody>
          <a:bodyPr>
            <a:normAutofit fontScale="90000"/>
          </a:bodyPr>
          <a:lstStyle/>
          <a:p>
            <a:r>
              <a:rPr lang="en-US" dirty="0"/>
              <a:t>Dive into ecology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472-F1A5-4943-AD94-28D6E00B6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237" y="790114"/>
            <a:ext cx="11265763" cy="5477521"/>
          </a:xfrm>
        </p:spPr>
        <p:txBody>
          <a:bodyPr/>
          <a:lstStyle/>
          <a:p>
            <a:r>
              <a:rPr lang="en-US" dirty="0"/>
              <a:t>Geological time-scale by </a:t>
            </a:r>
            <a:r>
              <a:rPr lang="en-US" dirty="0" err="1"/>
              <a:t>stratigraphical</a:t>
            </a:r>
            <a:r>
              <a:rPr lang="en-US" dirty="0"/>
              <a:t> data-Cenozoic(</a:t>
            </a:r>
            <a:r>
              <a:rPr lang="en-US" dirty="0" err="1"/>
              <a:t>Pleistocene,Pliocene,Miocene,Oligocene,Eocene</a:t>
            </a:r>
            <a:r>
              <a:rPr lang="en-US" dirty="0"/>
              <a:t>, </a:t>
            </a:r>
            <a:r>
              <a:rPr lang="en-US" dirty="0" err="1"/>
              <a:t>Palaeocene,Mesozoic</a:t>
            </a:r>
            <a:r>
              <a:rPr lang="en-US" dirty="0"/>
              <a:t>(</a:t>
            </a:r>
            <a:r>
              <a:rPr lang="en-US" dirty="0" err="1"/>
              <a:t>Cretaceous,JurassicTriassic</a:t>
            </a:r>
            <a:r>
              <a:rPr lang="en-US" dirty="0"/>
              <a:t>),</a:t>
            </a:r>
            <a:r>
              <a:rPr lang="en-US" dirty="0" err="1"/>
              <a:t>Palaezoic</a:t>
            </a:r>
            <a:r>
              <a:rPr lang="en-US" dirty="0"/>
              <a:t>(</a:t>
            </a:r>
            <a:r>
              <a:rPr lang="en-US" dirty="0" err="1"/>
              <a:t>Permian,Carboniferous,Devonian,Silurian</a:t>
            </a:r>
            <a:r>
              <a:rPr lang="en-US" dirty="0"/>
              <a:t>, </a:t>
            </a:r>
            <a:r>
              <a:rPr lang="en-US" dirty="0" err="1"/>
              <a:t>Ordovician,Cambrian</a:t>
            </a:r>
            <a:r>
              <a:rPr lang="en-US" dirty="0"/>
              <a:t>),</a:t>
            </a:r>
            <a:r>
              <a:rPr lang="en-US" dirty="0" err="1"/>
              <a:t>Proterozoic,Archaezoic</a:t>
            </a:r>
            <a:r>
              <a:rPr lang="en-US" dirty="0"/>
              <a:t>(Precambrian)</a:t>
            </a:r>
          </a:p>
          <a:p>
            <a:r>
              <a:rPr lang="en-US" dirty="0"/>
              <a:t>Biogeography-distribution of </a:t>
            </a:r>
            <a:r>
              <a:rPr lang="en-US" dirty="0" err="1"/>
              <a:t>evolution,regions;Palaearctic</a:t>
            </a:r>
            <a:r>
              <a:rPr lang="en-US" dirty="0"/>
              <a:t>(old world),Nearctic(North America),Ethiopian(Africa) Oriental(Asia),Neotropical(</a:t>
            </a:r>
            <a:r>
              <a:rPr lang="en-US" dirty="0" err="1"/>
              <a:t>south&amp;central</a:t>
            </a:r>
            <a:r>
              <a:rPr lang="en-US" dirty="0"/>
              <a:t> America),Australian</a:t>
            </a:r>
          </a:p>
          <a:p>
            <a:r>
              <a:rPr lang="en-US" dirty="0"/>
              <a:t>Organisms compete for </a:t>
            </a:r>
            <a:r>
              <a:rPr lang="en-US" dirty="0" err="1"/>
              <a:t>food,territory&amp;mate,run</a:t>
            </a:r>
            <a:r>
              <a:rPr lang="en-US" dirty="0"/>
              <a:t> from </a:t>
            </a:r>
            <a:r>
              <a:rPr lang="en-US" dirty="0" err="1"/>
              <a:t>climate,predator&amp;disease</a:t>
            </a:r>
            <a:r>
              <a:rPr lang="en-US" dirty="0"/>
              <a:t> carry </a:t>
            </a:r>
            <a:r>
              <a:rPr lang="en-US" dirty="0" err="1"/>
              <a:t>caoacity</a:t>
            </a:r>
            <a:r>
              <a:rPr lang="en-US" dirty="0"/>
              <a:t> by space limits population from log graph to sigmoid graph or starve resulting in </a:t>
            </a:r>
            <a:r>
              <a:rPr lang="en-US" dirty="0" err="1"/>
              <a:t>isolation,natural</a:t>
            </a:r>
            <a:r>
              <a:rPr lang="en-US" dirty="0"/>
              <a:t>(survival of best) depends on environment by variability(chromosome(</a:t>
            </a:r>
            <a:r>
              <a:rPr lang="en-US" dirty="0" err="1"/>
              <a:t>deletion,duplication,inversion,translocation,aneu&amp;poly</a:t>
            </a:r>
            <a:r>
              <a:rPr lang="en-US" dirty="0"/>
              <a:t> ploidy),gene(</a:t>
            </a:r>
            <a:r>
              <a:rPr lang="en-US" dirty="0" err="1"/>
              <a:t>substitution,add,recombina&amp;deletion</a:t>
            </a:r>
            <a:r>
              <a:rPr lang="en-US" dirty="0"/>
              <a:t>),mutation rates).sexual(some gender strong but they’re also most visible compensates advantage),kin(group) selection by altruism(group act benefit each other)</a:t>
            </a:r>
          </a:p>
          <a:p>
            <a:r>
              <a:rPr lang="en-US" dirty="0"/>
              <a:t>Species extinction-narrow </a:t>
            </a:r>
            <a:r>
              <a:rPr lang="en-US" dirty="0" err="1"/>
              <a:t>geography,small</a:t>
            </a:r>
            <a:r>
              <a:rPr lang="en-US" dirty="0"/>
              <a:t> or declining population due to </a:t>
            </a:r>
            <a:r>
              <a:rPr lang="en-US" dirty="0" err="1"/>
              <a:t>hunting,large</a:t>
            </a:r>
            <a:r>
              <a:rPr lang="en-US" dirty="0"/>
              <a:t> </a:t>
            </a:r>
            <a:r>
              <a:rPr lang="en-US" dirty="0" err="1"/>
              <a:t>species,niche</a:t>
            </a:r>
            <a:r>
              <a:rPr lang="en-US" dirty="0"/>
              <a:t> specific, bad </a:t>
            </a:r>
            <a:r>
              <a:rPr lang="en-US" dirty="0" err="1"/>
              <a:t>dispersers,less</a:t>
            </a:r>
            <a:r>
              <a:rPr lang="en-US" dirty="0"/>
              <a:t> gene </a:t>
            </a:r>
            <a:r>
              <a:rPr lang="en-US" dirty="0" err="1"/>
              <a:t>variation,seasonal</a:t>
            </a:r>
            <a:r>
              <a:rPr lang="en-US" dirty="0"/>
              <a:t> </a:t>
            </a:r>
            <a:r>
              <a:rPr lang="en-US" dirty="0" err="1"/>
              <a:t>migrants,unspoilt</a:t>
            </a:r>
            <a:r>
              <a:rPr lang="en-US" dirty="0"/>
              <a:t> no contact </a:t>
            </a:r>
            <a:r>
              <a:rPr lang="en-US" dirty="0" err="1"/>
              <a:t>habitat,related</a:t>
            </a:r>
            <a:r>
              <a:rPr lang="en-US" dirty="0"/>
              <a:t> to </a:t>
            </a:r>
            <a:r>
              <a:rPr lang="en-US" dirty="0" err="1"/>
              <a:t>extinct,aggregators.reason-pollution,habitat</a:t>
            </a:r>
            <a:r>
              <a:rPr lang="en-US" dirty="0"/>
              <a:t> </a:t>
            </a:r>
            <a:r>
              <a:rPr lang="en-US" dirty="0" err="1"/>
              <a:t>loss,exploitation,disease,food</a:t>
            </a:r>
            <a:r>
              <a:rPr lang="en-US" dirty="0"/>
              <a:t> </a:t>
            </a:r>
            <a:r>
              <a:rPr lang="en-US" dirty="0" err="1"/>
              <a:t>loss,invasion,termination,climate</a:t>
            </a:r>
            <a:r>
              <a:rPr lang="en-US" dirty="0"/>
              <a:t> </a:t>
            </a:r>
            <a:r>
              <a:rPr lang="en-US" dirty="0" err="1"/>
              <a:t>change,calamities,ecosystem</a:t>
            </a:r>
            <a:r>
              <a:rPr lang="en-US" dirty="0"/>
              <a:t> </a:t>
            </a:r>
            <a:r>
              <a:rPr lang="en-US" dirty="0" err="1"/>
              <a:t>imbalance,extinction’s</a:t>
            </a:r>
            <a:r>
              <a:rPr lang="en-US" dirty="0"/>
              <a:t> rarely positive but give minority chance to </a:t>
            </a:r>
            <a:r>
              <a:rPr lang="en-US" dirty="0" err="1"/>
              <a:t>grow,wide</a:t>
            </a:r>
            <a:r>
              <a:rPr lang="en-US" dirty="0"/>
              <a:t> population extinct if stress unbearable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7201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E444-E40E-44BB-9BDB-9DE72FCE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286603"/>
            <a:ext cx="10747307" cy="361467"/>
          </a:xfrm>
        </p:spPr>
        <p:txBody>
          <a:bodyPr>
            <a:normAutofit fontScale="90000"/>
          </a:bodyPr>
          <a:lstStyle/>
          <a:p>
            <a:r>
              <a:rPr lang="en-US" dirty="0"/>
              <a:t>Delve deep on population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091A-6ACD-44B2-89F6-529EC93B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091"/>
            <a:ext cx="12192000" cy="56639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Epidemiology’s studying disease </a:t>
            </a:r>
            <a:r>
              <a:rPr lang="en-US" dirty="0" err="1"/>
              <a:t>distribution&amp;determinant</a:t>
            </a:r>
            <a:r>
              <a:rPr lang="en-US" dirty="0"/>
              <a:t> applied to prevent </a:t>
            </a:r>
            <a:r>
              <a:rPr lang="en-US" dirty="0" err="1"/>
              <a:t>disease,study</a:t>
            </a:r>
            <a:r>
              <a:rPr lang="en-US" dirty="0"/>
              <a:t> design-observational (descriptive(case </a:t>
            </a:r>
            <a:r>
              <a:rPr lang="en-US" dirty="0" err="1"/>
              <a:t>report&amp;series</a:t>
            </a:r>
            <a:r>
              <a:rPr lang="en-US" dirty="0"/>
              <a:t>),analytic(</a:t>
            </a:r>
            <a:r>
              <a:rPr lang="en-US" dirty="0" err="1"/>
              <a:t>Ecological,cohort,case</a:t>
            </a:r>
            <a:r>
              <a:rPr lang="en-US" dirty="0"/>
              <a:t>-</a:t>
            </a:r>
            <a:r>
              <a:rPr lang="en-US" dirty="0" err="1"/>
              <a:t>control,cross</a:t>
            </a:r>
            <a:r>
              <a:rPr lang="en-US" dirty="0"/>
              <a:t>-section)),experimental (randomized(</a:t>
            </a:r>
            <a:r>
              <a:rPr lang="en-US" dirty="0" err="1"/>
              <a:t>clinical,field&amp;community</a:t>
            </a:r>
            <a:r>
              <a:rPr lang="en-US" dirty="0"/>
              <a:t> trials),non-random(</a:t>
            </a:r>
            <a:r>
              <a:rPr lang="en-US" dirty="0" err="1"/>
              <a:t>uncontrolled,natural</a:t>
            </a:r>
            <a:r>
              <a:rPr lang="en-US" dirty="0"/>
              <a:t>,(</a:t>
            </a:r>
            <a:r>
              <a:rPr lang="en-US" dirty="0" err="1"/>
              <a:t>noncontrol,pre&amp;post,crossover</a:t>
            </a:r>
            <a:r>
              <a:rPr lang="en-US" dirty="0"/>
              <a:t> interventional)trials)</a:t>
            </a:r>
          </a:p>
          <a:p>
            <a:r>
              <a:rPr lang="en-US" dirty="0"/>
              <a:t>Ecology is study of habitat in Greek as linked to </a:t>
            </a:r>
            <a:r>
              <a:rPr lang="en-US" dirty="0" err="1"/>
              <a:t>food,clothing&amp;shelter,autecology-individual</a:t>
            </a:r>
            <a:r>
              <a:rPr lang="en-US" dirty="0"/>
              <a:t> relation with </a:t>
            </a:r>
            <a:r>
              <a:rPr lang="en-US" dirty="0" err="1"/>
              <a:t>environment,synecology-population&amp;community</a:t>
            </a:r>
            <a:r>
              <a:rPr lang="en-US" dirty="0"/>
              <a:t> ecology(relate to environment)),</a:t>
            </a:r>
            <a:r>
              <a:rPr lang="en-US" dirty="0" err="1"/>
              <a:t>component;biotic</a:t>
            </a:r>
            <a:r>
              <a:rPr lang="en-US" dirty="0"/>
              <a:t>(living-autotroph plant(self food),</a:t>
            </a:r>
            <a:r>
              <a:rPr lang="en-US" dirty="0" err="1"/>
              <a:t>hetrptroph</a:t>
            </a:r>
            <a:r>
              <a:rPr lang="en-US" dirty="0"/>
              <a:t> animal(depend other food),Saprophytic decomposer(eat dead))&amp;abiotic(nonliving-climatic-</a:t>
            </a:r>
            <a:r>
              <a:rPr lang="en-US" dirty="0" err="1"/>
              <a:t>temperature,light,edaphic</a:t>
            </a:r>
            <a:r>
              <a:rPr lang="en-US" dirty="0"/>
              <a:t>-soil </a:t>
            </a:r>
            <a:r>
              <a:rPr lang="en-US" dirty="0" err="1"/>
              <a:t>type&amp;property,physical</a:t>
            </a:r>
            <a:r>
              <a:rPr lang="en-US" dirty="0"/>
              <a:t> </a:t>
            </a:r>
            <a:r>
              <a:rPr lang="en-US" dirty="0" err="1"/>
              <a:t>factor-air&amp;water,material-minerals</a:t>
            </a:r>
            <a:r>
              <a:rPr lang="en-US" dirty="0"/>
              <a:t>),natural vs </a:t>
            </a:r>
            <a:r>
              <a:rPr lang="en-US" dirty="0" err="1"/>
              <a:t>artificial,micro</a:t>
            </a:r>
            <a:r>
              <a:rPr lang="en-US" dirty="0"/>
              <a:t> vs macro &amp; aquatic vs terrestrial ecosystem &amp; population’s group of same species in an area at a time</a:t>
            </a:r>
          </a:p>
          <a:p>
            <a:r>
              <a:rPr lang="en-US" dirty="0" err="1"/>
              <a:t>Dn</a:t>
            </a:r>
            <a:r>
              <a:rPr lang="en-US" dirty="0"/>
              <a:t>/dt=</a:t>
            </a:r>
            <a:r>
              <a:rPr lang="en-US" dirty="0" err="1"/>
              <a:t>rn,b</a:t>
            </a:r>
            <a:r>
              <a:rPr lang="en-US" dirty="0"/>
              <a:t>-d=r(exponential),</a:t>
            </a:r>
            <a:r>
              <a:rPr lang="en-US" dirty="0" err="1"/>
              <a:t>dn</a:t>
            </a:r>
            <a:r>
              <a:rPr lang="en-US" dirty="0"/>
              <a:t>/dt=</a:t>
            </a:r>
            <a:r>
              <a:rPr lang="en-US" dirty="0" err="1"/>
              <a:t>rn</a:t>
            </a:r>
            <a:r>
              <a:rPr lang="en-US" dirty="0"/>
              <a:t>*(k-n)/k(logistic) population </a:t>
            </a:r>
            <a:r>
              <a:rPr lang="en-US" dirty="0" err="1"/>
              <a:t>growth,composition&amp;distribution</a:t>
            </a:r>
            <a:r>
              <a:rPr lang="en-US" dirty="0"/>
              <a:t> demographic (people in area) equations</a:t>
            </a:r>
          </a:p>
          <a:p>
            <a:r>
              <a:rPr lang="en-US" dirty="0"/>
              <a:t>population grow </a:t>
            </a:r>
            <a:r>
              <a:rPr lang="en-US" dirty="0" err="1"/>
              <a:t>india</a:t>
            </a:r>
            <a:r>
              <a:rPr lang="en-US" dirty="0"/>
              <a:t>-advance </a:t>
            </a:r>
            <a:r>
              <a:rPr lang="en-US" dirty="0" err="1"/>
              <a:t>agriculture,disease</a:t>
            </a:r>
            <a:r>
              <a:rPr lang="en-US" dirty="0"/>
              <a:t> </a:t>
            </a:r>
            <a:r>
              <a:rPr lang="en-US" dirty="0" err="1"/>
              <a:t>control,education</a:t>
            </a:r>
            <a:r>
              <a:rPr lang="en-US" dirty="0"/>
              <a:t> </a:t>
            </a:r>
            <a:r>
              <a:rPr lang="en-US" dirty="0" err="1"/>
              <a:t>spread,calamity</a:t>
            </a:r>
            <a:r>
              <a:rPr lang="en-US" dirty="0"/>
              <a:t> </a:t>
            </a:r>
            <a:r>
              <a:rPr lang="en-US" dirty="0" err="1"/>
              <a:t>protect,govt</a:t>
            </a:r>
            <a:r>
              <a:rPr lang="en-US" dirty="0"/>
              <a:t> </a:t>
            </a:r>
            <a:r>
              <a:rPr lang="en-US" dirty="0" err="1"/>
              <a:t>effort,better</a:t>
            </a:r>
            <a:r>
              <a:rPr lang="en-US" dirty="0"/>
              <a:t> </a:t>
            </a:r>
            <a:r>
              <a:rPr lang="en-US" dirty="0" err="1"/>
              <a:t>transport&amp;storage,population</a:t>
            </a:r>
            <a:r>
              <a:rPr lang="en-US" dirty="0"/>
              <a:t> control-</a:t>
            </a:r>
            <a:r>
              <a:rPr lang="en-US" dirty="0" err="1"/>
              <a:t>education,marriage</a:t>
            </a:r>
            <a:r>
              <a:rPr lang="en-US" dirty="0"/>
              <a:t> </a:t>
            </a:r>
            <a:r>
              <a:rPr lang="en-US" dirty="0" err="1"/>
              <a:t>age,incentives,family</a:t>
            </a:r>
            <a:r>
              <a:rPr lang="en-US" dirty="0"/>
              <a:t> </a:t>
            </a:r>
            <a:r>
              <a:rPr lang="en-US" dirty="0" err="1"/>
              <a:t>planning,population</a:t>
            </a:r>
            <a:r>
              <a:rPr lang="en-US" dirty="0"/>
              <a:t> problem-</a:t>
            </a:r>
            <a:r>
              <a:rPr lang="en-US" dirty="0" err="1"/>
              <a:t>poverty,food</a:t>
            </a:r>
            <a:r>
              <a:rPr lang="en-US" dirty="0"/>
              <a:t> </a:t>
            </a:r>
            <a:r>
              <a:rPr lang="en-US" dirty="0" err="1"/>
              <a:t>reduce,unhygiene,shelter</a:t>
            </a:r>
            <a:r>
              <a:rPr lang="en-US" dirty="0"/>
              <a:t> </a:t>
            </a:r>
            <a:r>
              <a:rPr lang="en-US" dirty="0" err="1"/>
              <a:t>issue,unemployment,pollution,education</a:t>
            </a:r>
            <a:r>
              <a:rPr lang="en-US" dirty="0"/>
              <a:t> shortage</a:t>
            </a:r>
          </a:p>
          <a:p>
            <a:r>
              <a:rPr lang="en-US" dirty="0"/>
              <a:t>Birth control-temporary(natural(periodic </a:t>
            </a:r>
            <a:r>
              <a:rPr lang="en-US" dirty="0" err="1"/>
              <a:t>absence,coitus</a:t>
            </a:r>
            <a:r>
              <a:rPr lang="en-US" dirty="0"/>
              <a:t> </a:t>
            </a:r>
            <a:r>
              <a:rPr lang="en-US" dirty="0" err="1"/>
              <a:t>interruptus,lactation</a:t>
            </a:r>
            <a:r>
              <a:rPr lang="en-US" dirty="0"/>
              <a:t> amenorrhea),barriers(c**</a:t>
            </a:r>
            <a:r>
              <a:rPr lang="en-US" dirty="0" err="1"/>
              <a:t>doms,diaphragm,cervical</a:t>
            </a:r>
            <a:r>
              <a:rPr lang="en-US" dirty="0"/>
              <a:t> </a:t>
            </a:r>
            <a:r>
              <a:rPr lang="en-US" dirty="0" err="1"/>
              <a:t>caps&amp;vaults</a:t>
            </a:r>
            <a:r>
              <a:rPr lang="en-US" dirty="0"/>
              <a:t>),</a:t>
            </a:r>
            <a:r>
              <a:rPr lang="en-US" dirty="0" err="1"/>
              <a:t>sp</a:t>
            </a:r>
            <a:r>
              <a:rPr lang="en-US" dirty="0"/>
              <a:t>**mic*</a:t>
            </a:r>
            <a:r>
              <a:rPr lang="en-US" dirty="0" err="1"/>
              <a:t>des,IUT’s,oral</a:t>
            </a:r>
            <a:r>
              <a:rPr lang="en-US" dirty="0"/>
              <a:t>(</a:t>
            </a:r>
            <a:r>
              <a:rPr lang="en-US" dirty="0" err="1"/>
              <a:t>mini&amp;combined</a:t>
            </a:r>
            <a:r>
              <a:rPr lang="en-US" dirty="0"/>
              <a:t> pills),subcutaneous </a:t>
            </a:r>
            <a:r>
              <a:rPr lang="en-US" dirty="0" err="1"/>
              <a:t>norplants,Depoprovera</a:t>
            </a:r>
            <a:r>
              <a:rPr lang="en-US" dirty="0"/>
              <a:t> </a:t>
            </a:r>
            <a:r>
              <a:rPr lang="en-US" dirty="0" err="1"/>
              <a:t>hormones,emergency</a:t>
            </a:r>
            <a:r>
              <a:rPr lang="en-US" dirty="0"/>
              <a:t> morning pills),permanent(</a:t>
            </a:r>
            <a:r>
              <a:rPr lang="en-US" dirty="0" err="1"/>
              <a:t>tube&amp;vasectomy</a:t>
            </a:r>
            <a:r>
              <a:rPr lang="en-US" dirty="0"/>
              <a:t>)&amp;medical termination(law applies)</a:t>
            </a:r>
          </a:p>
          <a:p>
            <a:r>
              <a:rPr lang="en-US" dirty="0"/>
              <a:t>Birth problem-infertility-primary(never conceive),secondary(conceived but now cant),male-</a:t>
            </a:r>
            <a:r>
              <a:rPr lang="en-US" dirty="0" err="1"/>
              <a:t>cryptochord</a:t>
            </a:r>
            <a:r>
              <a:rPr lang="en-US" dirty="0"/>
              <a:t>(t*</a:t>
            </a:r>
            <a:r>
              <a:rPr lang="en-US" dirty="0" err="1"/>
              <a:t>stes</a:t>
            </a:r>
            <a:r>
              <a:rPr lang="en-US" dirty="0"/>
              <a:t> not in scrotum),alcohol(less </a:t>
            </a:r>
            <a:r>
              <a:rPr lang="en-US" dirty="0" err="1"/>
              <a:t>spermatogen</a:t>
            </a:r>
            <a:r>
              <a:rPr lang="en-US" dirty="0"/>
              <a:t>),thyroid </a:t>
            </a:r>
            <a:r>
              <a:rPr lang="en-US" dirty="0" err="1"/>
              <a:t>dysfunction,impotency</a:t>
            </a:r>
            <a:r>
              <a:rPr lang="en-US" dirty="0"/>
              <a:t>(cant ere*t),less gonadotropin(LH,FSH),</a:t>
            </a:r>
            <a:r>
              <a:rPr lang="en-US" dirty="0" err="1"/>
              <a:t>antihhypertensive&amp;psychotic</a:t>
            </a:r>
            <a:r>
              <a:rPr lang="en-US" dirty="0"/>
              <a:t> </a:t>
            </a:r>
            <a:r>
              <a:rPr lang="en-US" dirty="0" err="1"/>
              <a:t>drugs,immotile</a:t>
            </a:r>
            <a:r>
              <a:rPr lang="en-US" dirty="0"/>
              <a:t> cilia(no movement),</a:t>
            </a:r>
            <a:r>
              <a:rPr lang="en-US" dirty="0" err="1"/>
              <a:t>ychromosome</a:t>
            </a:r>
            <a:r>
              <a:rPr lang="en-US" dirty="0"/>
              <a:t> </a:t>
            </a:r>
            <a:r>
              <a:rPr lang="en-US" dirty="0" err="1"/>
              <a:t>delete,blocked&amp;cut</a:t>
            </a:r>
            <a:r>
              <a:rPr lang="en-US" dirty="0"/>
              <a:t> </a:t>
            </a:r>
            <a:r>
              <a:rPr lang="en-US" dirty="0" err="1"/>
              <a:t>vas,infection</a:t>
            </a:r>
            <a:r>
              <a:rPr lang="en-US" dirty="0"/>
              <a:t>(</a:t>
            </a:r>
            <a:r>
              <a:rPr lang="en-US" dirty="0" err="1"/>
              <a:t>mumps,seminal</a:t>
            </a:r>
            <a:r>
              <a:rPr lang="en-US" dirty="0"/>
              <a:t> </a:t>
            </a:r>
            <a:r>
              <a:rPr lang="en-US" dirty="0" err="1"/>
              <a:t>vesicle&amp;prostrate,coital</a:t>
            </a:r>
            <a:r>
              <a:rPr lang="en-US" dirty="0"/>
              <a:t> </a:t>
            </a:r>
            <a:r>
              <a:rPr lang="en-US" dirty="0" err="1"/>
              <a:t>issues,low</a:t>
            </a:r>
            <a:r>
              <a:rPr lang="en-US" dirty="0"/>
              <a:t> </a:t>
            </a:r>
            <a:r>
              <a:rPr lang="en-US" dirty="0" err="1"/>
              <a:t>fructose,antisp</a:t>
            </a:r>
            <a:r>
              <a:rPr lang="en-US" dirty="0"/>
              <a:t>*rm antibody(</a:t>
            </a:r>
            <a:r>
              <a:rPr lang="en-US" dirty="0" err="1"/>
              <a:t>IgG,IgM,IgA</a:t>
            </a:r>
            <a:r>
              <a:rPr lang="en-US" dirty="0"/>
              <a:t>),varicocele(dilated vein heat scrotum),less </a:t>
            </a:r>
            <a:r>
              <a:rPr lang="en-US" dirty="0" err="1"/>
              <a:t>androgen,female</a:t>
            </a:r>
            <a:r>
              <a:rPr lang="en-US" dirty="0"/>
              <a:t>-anovulation(no corpus luteum),</a:t>
            </a:r>
            <a:r>
              <a:rPr lang="en-US" dirty="0" err="1"/>
              <a:t>ut</a:t>
            </a:r>
            <a:r>
              <a:rPr lang="en-US" dirty="0"/>
              <a:t>*</a:t>
            </a:r>
            <a:r>
              <a:rPr lang="en-US" dirty="0" err="1"/>
              <a:t>rus&amp;v</a:t>
            </a:r>
            <a:r>
              <a:rPr lang="en-US" dirty="0"/>
              <a:t>*</a:t>
            </a:r>
            <a:r>
              <a:rPr lang="en-US" dirty="0" err="1"/>
              <a:t>gina</a:t>
            </a:r>
            <a:r>
              <a:rPr lang="en-US" dirty="0"/>
              <a:t> growth </a:t>
            </a:r>
            <a:r>
              <a:rPr lang="en-US" dirty="0" err="1"/>
              <a:t>defect,luteal</a:t>
            </a:r>
            <a:r>
              <a:rPr lang="en-US" dirty="0"/>
              <a:t> phase defect(drug reduce FSH&amp;LH),chronic </a:t>
            </a:r>
            <a:r>
              <a:rPr lang="en-US" dirty="0" err="1"/>
              <a:t>endomeritis,fibroid</a:t>
            </a:r>
            <a:r>
              <a:rPr lang="en-US" dirty="0"/>
              <a:t> uterus(</a:t>
            </a:r>
            <a:r>
              <a:rPr lang="en-US" dirty="0" err="1"/>
              <a:t>unfavourable</a:t>
            </a:r>
            <a:r>
              <a:rPr lang="en-US" dirty="0"/>
              <a:t>),fimbriae cant </a:t>
            </a:r>
            <a:r>
              <a:rPr lang="en-US" dirty="0" err="1"/>
              <a:t>move,chronic</a:t>
            </a:r>
            <a:r>
              <a:rPr lang="en-US" dirty="0"/>
              <a:t> cervicitis(ineffective </a:t>
            </a:r>
            <a:r>
              <a:rPr lang="en-US" dirty="0" err="1"/>
              <a:t>sp</a:t>
            </a:r>
            <a:r>
              <a:rPr lang="en-US" dirty="0"/>
              <a:t>**m),dyspareunia(pain),macrophage(phagocytosis),fertilize </a:t>
            </a:r>
            <a:r>
              <a:rPr lang="en-US" dirty="0" err="1"/>
              <a:t>fail,miscarriage,ectopic</a:t>
            </a:r>
            <a:r>
              <a:rPr lang="en-US" dirty="0"/>
              <a:t> </a:t>
            </a:r>
            <a:r>
              <a:rPr lang="en-US" dirty="0" err="1"/>
              <a:t>pregnancy,tube</a:t>
            </a:r>
            <a:r>
              <a:rPr lang="en-US" dirty="0"/>
              <a:t> cut</a:t>
            </a:r>
          </a:p>
          <a:p>
            <a:r>
              <a:rPr lang="en-US" dirty="0"/>
              <a:t>Treatment-</a:t>
            </a:r>
            <a:r>
              <a:rPr lang="en-US" dirty="0" err="1"/>
              <a:t>testtube</a:t>
            </a:r>
            <a:r>
              <a:rPr lang="en-US" dirty="0"/>
              <a:t> </a:t>
            </a:r>
            <a:r>
              <a:rPr lang="en-US" dirty="0" err="1"/>
              <a:t>baby,artificial</a:t>
            </a:r>
            <a:r>
              <a:rPr lang="en-US" dirty="0"/>
              <a:t> ins*</a:t>
            </a:r>
            <a:r>
              <a:rPr lang="en-US" dirty="0" err="1"/>
              <a:t>mination,gamete</a:t>
            </a:r>
            <a:r>
              <a:rPr lang="en-US" dirty="0"/>
              <a:t> intrafallopian </a:t>
            </a:r>
            <a:r>
              <a:rPr lang="en-US" dirty="0" err="1"/>
              <a:t>transfer,ontracytoplasm</a:t>
            </a:r>
            <a:r>
              <a:rPr lang="en-US" dirty="0"/>
              <a:t> </a:t>
            </a:r>
            <a:r>
              <a:rPr lang="en-US" dirty="0" err="1"/>
              <a:t>sp</a:t>
            </a:r>
            <a:r>
              <a:rPr lang="en-US" dirty="0"/>
              <a:t>*rm </a:t>
            </a:r>
            <a:r>
              <a:rPr lang="en-US"/>
              <a:t>inject,surrogacy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680971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7D2F-BC0E-4AC1-AA47-355E5D01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-725379"/>
            <a:ext cx="10058400" cy="1450757"/>
          </a:xfrm>
        </p:spPr>
        <p:txBody>
          <a:bodyPr/>
          <a:lstStyle/>
          <a:p>
            <a:r>
              <a:rPr lang="en-US" dirty="0"/>
              <a:t>Why I chose R programming?</a:t>
            </a: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3C8DE2F-F579-4EB0-80C6-C6ADA880CA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rot="10800000" flipV="1">
            <a:off x="8799" y="644995"/>
            <a:ext cx="12191999" cy="60016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There are many things R can do for data scientists and analysts. These key features are what set R apart from the crowd of statistical languages: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Titill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1. Open-source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is an open-source software environment. It is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free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of cost and can be adjusted and adapted according to the user’s and the project’s requirements.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tillium"/>
              </a:rPr>
              <a:t>You can make improvements and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add packages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tillium"/>
              </a:rPr>
              <a:t> for additional functionalities.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tillium"/>
              </a:rPr>
              <a:t>R is freely available. You can learn how to install R, Download and start practicing it.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Titilliu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2. Strong Graphical Capabilities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can produce static graphics with production quality visualizations and has extended libraries providing interactive graphic capabilities.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This makes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data visualization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and data representation very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easy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From concise charts to elaborate and interactive flow diagrams, all are well within R’s repertoire. Look at the attractive graphical visualizations in R.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C86B01"/>
                </a:solidFill>
                <a:effectLst/>
                <a:latin typeface="Titillium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3. Highly Active Community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has an open-source library which is supported by its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growing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number of users.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The R environment is continuously growing. This growth is due to its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large user-base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4. A Wide Selection of Packages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CRAN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or Comprehensive R Archive Network houses more than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10,000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different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packages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and extensions that help solve all sorts of problems in data science.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High-quality interactive graphics, web application development, quantitative analysis or machine learning procedures, there is a package for every scenario available.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R contains a sea of packages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for all the forms of disciplines like astronomy, biology, etc. While R was originally used for academic purposes, it is now being used in industries as well.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5. Comprehensive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has a very comprehensive development environment meaning it helps in statistical computing as well as software development.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is an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object-oriented programming language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. It also has a robust package called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Rshiny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which can be used to produce full-fledged web apps.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Combined with data analysis and data visualization, R can be used for highly interactive online data-driven storytelling.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6. Can Perform Complex Statistical Calculations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can be used to perform simple and complex mathematical and statistical calculations on data objects of a wide variety. It can also perform such operations on large data 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7. Distributed Computing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In distributed computing, tasks are split between multiple processing nodes to reduce processing time and increase efficiency.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R has packages like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ddR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and 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inherit"/>
              </a:rPr>
              <a:t>multiDplyr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 that enable it to use distributed computing to process large </a:t>
            </a:r>
            <a:r>
              <a:rPr kumimoji="0" lang="en-US" altLang="en-US" sz="1200" b="0" i="0" u="sng" strike="noStrike" cap="none" normalizeH="0" baseline="0" dirty="0">
                <a:ln>
                  <a:noFill/>
                </a:ln>
                <a:solidFill>
                  <a:srgbClr val="C86B01"/>
                </a:solidFill>
                <a:effectLst/>
                <a:latin typeface="Titillium"/>
                <a:hlinkClick r:id="rId3"/>
              </a:rPr>
              <a:t>data sets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Titillium"/>
              </a:rPr>
              <a:t>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8. Running Code Without a Compiler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R is an </a:t>
            </a:r>
            <a:r>
              <a:rPr lang="en-US" altLang="en-US" sz="1200" b="1" dirty="0">
                <a:solidFill>
                  <a:srgbClr val="444444"/>
                </a:solidFill>
                <a:latin typeface="inherit"/>
              </a:rPr>
              <a:t>interpreted language</a:t>
            </a: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 which means that it </a:t>
            </a:r>
            <a:r>
              <a:rPr lang="en-US" altLang="en-US" sz="1200" b="1" dirty="0">
                <a:solidFill>
                  <a:srgbClr val="444444"/>
                </a:solidFill>
                <a:latin typeface="inherit"/>
              </a:rPr>
              <a:t>does not need a compiler</a:t>
            </a: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 to make a program from the code. R directly interprets provided code into lower-level calls and pre-compiled code.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9. Interfacing with Databases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R contains several packages that enable it to </a:t>
            </a:r>
            <a:r>
              <a:rPr lang="en-US" altLang="en-US" sz="1200" b="1" dirty="0">
                <a:solidFill>
                  <a:srgbClr val="444444"/>
                </a:solidFill>
                <a:latin typeface="inherit"/>
              </a:rPr>
              <a:t>interact with databases</a:t>
            </a: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 like </a:t>
            </a:r>
            <a:r>
              <a:rPr lang="en-US" altLang="en-US" sz="1200" dirty="0" err="1">
                <a:solidFill>
                  <a:srgbClr val="444444"/>
                </a:solidFill>
                <a:latin typeface="Titillium"/>
              </a:rPr>
              <a:t>Roracle</a:t>
            </a: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, Open Database Connectivity Protocol, </a:t>
            </a:r>
            <a:r>
              <a:rPr lang="en-US" altLang="en-US" sz="1200" dirty="0" err="1">
                <a:solidFill>
                  <a:srgbClr val="444444"/>
                </a:solidFill>
                <a:latin typeface="Titillium"/>
              </a:rPr>
              <a:t>RmySQL</a:t>
            </a: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, etc.</a:t>
            </a:r>
            <a:endParaRPr lang="en-US" altLang="en-US" sz="12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10. Data Variety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1200" dirty="0">
                <a:solidFill>
                  <a:srgbClr val="444444"/>
                </a:solidFill>
                <a:latin typeface="Titillium"/>
              </a:rPr>
              <a:t>R can handle a variety of structured and unstructured data. It also provides various data modeling and data operation facilities due to its interaction with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49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4" name="voltag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E293-EAC1-4420-8553-797826CA9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4" y="112635"/>
            <a:ext cx="12069452" cy="3760891"/>
          </a:xfrm>
        </p:spPr>
        <p:txBody>
          <a:bodyPr>
            <a:normAutofit fontScale="25000" lnSpcReduction="20000"/>
          </a:bodyPr>
          <a:lstStyle/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11. Machine Learning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can be used for machine learning as well. The best use of R when it comes to machine learning is in case of exploration or when building one-off models.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12. Data Wrangling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Data wrangling is the process of cleaning complex and inconsistent data sets to enable convenient computation and further analysis. This is a very time taking process.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with its extensive library of tools can be used for </a:t>
            </a:r>
            <a:r>
              <a:rPr lang="en-US" altLang="en-US" sz="4000" b="1" dirty="0">
                <a:solidFill>
                  <a:srgbClr val="444444"/>
                </a:solidFill>
                <a:latin typeface="inherit"/>
              </a:rPr>
              <a:t>database manipulation</a:t>
            </a: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 and wrangling.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13. Cross-platform Support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is </a:t>
            </a:r>
            <a:r>
              <a:rPr lang="en-US" altLang="en-US" sz="4000" b="1" dirty="0">
                <a:solidFill>
                  <a:srgbClr val="444444"/>
                </a:solidFill>
                <a:latin typeface="inherit"/>
              </a:rPr>
              <a:t>machine-independent</a:t>
            </a: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. It supports the cross-platform operation. Therefore, it can be used on many different operating systems.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14. Compatible with Other Programming Languages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While most of its functions are written in R itself, C, C++ or FORTRAN can be used for computationally heavy tasks. Java, .NET, Python, C, C++, and FORTRAN can also be used to manipulate objects directly.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15. Data Handling and Storage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is integrated with all the formats of data storage due to which data handling becomes easy.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16. Vector Arithmetic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Vectors are the most basic data structure in R, and most other data structures are derived from vectors.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uses vectors and vector arithmetic and does not need a lot of looping to process a large set of values. This makes R much more efficient.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17. Compatibility with Other Data Processing Technologies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can be easily paired with other data processing and </a:t>
            </a:r>
            <a:r>
              <a:rPr lang="en-US" altLang="en-US" sz="4000" b="1" dirty="0">
                <a:solidFill>
                  <a:srgbClr val="444444"/>
                </a:solidFill>
                <a:latin typeface="inherit"/>
              </a:rPr>
              <a:t>distributed computing technologies</a:t>
            </a: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 like Hadoop and Spark. It is possible to remotely use a Spark cluster to process large datasets using R.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 and Hadoop can be paired as well to combine Hadoop’s large scale data processing and distributing computing capabilities with R’s statistical computing power.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18. Generates Report in any Desired Format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R’s markdown package is the only report generation package you will ever need when working with R. The markdown package can help produce </a:t>
            </a:r>
            <a:r>
              <a:rPr lang="en-US" altLang="en-US" sz="4000" b="1" dirty="0">
                <a:solidFill>
                  <a:srgbClr val="444444"/>
                </a:solidFill>
                <a:latin typeface="inherit"/>
              </a:rPr>
              <a:t>web pages</a:t>
            </a: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.</a:t>
            </a:r>
            <a:endParaRPr lang="en-US" altLang="en-US" sz="4000" dirty="0"/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en-US" sz="4000" dirty="0">
                <a:solidFill>
                  <a:srgbClr val="444444"/>
                </a:solidFill>
                <a:latin typeface="Titillium"/>
              </a:rPr>
              <a:t>It can also generate reports in the form of word documents or PowerPoint presentations. All with your R code and results embedded into them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005758"/>
      </p:ext>
    </p:extLst>
  </p:cSld>
  <p:clrMapOvr>
    <a:masterClrMapping/>
  </p:clrMapOvr>
  <p:transition spd="slow">
    <p:randomBar dir="vert"/>
    <p:sndAc>
      <p:stSnd>
        <p:snd r:embed="rId2" name="camera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8BAC-699B-44B2-B33C-EE5534C2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800" dirty="0">
                <a:solidFill>
                  <a:srgbClr val="444444"/>
                </a:solidFill>
                <a:latin typeface="Titillium"/>
              </a:rPr>
              <a:t>Some Unique Features of R Programming</a:t>
            </a:r>
            <a:br>
              <a:rPr lang="en-US" altLang="en-US" sz="4800" dirty="0">
                <a:solidFill>
                  <a:srgbClr val="444444"/>
                </a:solidFill>
                <a:latin typeface="Titilliu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14E6-8303-4EC4-AC52-DBA82533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Due to a large number of packages available, there are many other handy features as well:</a:t>
            </a:r>
            <a:endParaRPr lang="en-US" altLang="en-US" sz="1600" dirty="0">
              <a:solidFill>
                <a:schemeClr val="tx1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Since R can perform operations directly on </a:t>
            </a:r>
            <a:r>
              <a:rPr lang="en-US" altLang="en-US" sz="1600" b="1" dirty="0">
                <a:solidFill>
                  <a:srgbClr val="444444"/>
                </a:solidFill>
                <a:latin typeface="inherit"/>
              </a:rPr>
              <a:t>vectors</a:t>
            </a: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, it doesn’t require too much looping.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R can pull data from APIs, servers, SPSS files, and many other formats.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R is useful for </a:t>
            </a:r>
            <a:r>
              <a:rPr lang="en-US" altLang="en-US" sz="1600" b="1" dirty="0">
                <a:solidFill>
                  <a:srgbClr val="444444"/>
                </a:solidFill>
                <a:latin typeface="inherit"/>
              </a:rPr>
              <a:t>web scraping</a:t>
            </a: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It can perform multiple complex mathematical operations with a single command.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Using R Markdown, it can create attractive reports that combine plain text with code and visualizations of the results.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solidFill>
                  <a:srgbClr val="444444"/>
                </a:solidFill>
                <a:latin typeface="Titillium"/>
              </a:rPr>
              <a:t>Due to a large number of researchers and statisticians using it, new ideas and technologies often appear in the R community first.</a:t>
            </a:r>
          </a:p>
          <a:p>
            <a:endParaRPr lang="en-IN" dirty="0"/>
          </a:p>
        </p:txBody>
      </p:sp>
      <p:pic>
        <p:nvPicPr>
          <p:cNvPr id="4" name="Picture 2" descr="R visualizations">
            <a:hlinkClick r:id="rId3"/>
            <a:extLst>
              <a:ext uri="{FF2B5EF4-FFF2-40B4-BE49-F238E27FC236}">
                <a16:creationId xmlns:a16="http://schemas.microsoft.com/office/drawing/2014/main" id="{29A59A7B-46DE-4B64-A809-0A16BB246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628"/>
          <a:stretch/>
        </p:blipFill>
        <p:spPr bwMode="auto">
          <a:xfrm>
            <a:off x="2877799" y="4219299"/>
            <a:ext cx="4674440" cy="21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448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voltage.wav"/>
          </p:stSnd>
        </p:sndAc>
      </p:transition>
    </mc:Choice>
    <mc:Fallback xmlns="">
      <p:transition spd="slow">
        <p:fade/>
        <p:sndAc>
          <p:stSnd>
            <p:snd r:embed="rId5" name="voltag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40FB-B3F5-4B62-AFC5-B2DA2042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 used in this program!!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19CC-ECA9-4F68-9B0C-7F40EBC6A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Key R Functions and Libraries:*1. *ggplot2:*   - </a:t>
            </a:r>
            <a:r>
              <a:rPr lang="en-US" dirty="0" err="1"/>
              <a:t>ggplot</a:t>
            </a:r>
            <a:r>
              <a:rPr lang="en-US" dirty="0"/>
              <a:t>(): Creates a new </a:t>
            </a:r>
            <a:r>
              <a:rPr lang="en-US" dirty="0" err="1"/>
              <a:t>ggplot</a:t>
            </a:r>
            <a:r>
              <a:rPr lang="en-US" dirty="0"/>
              <a:t> object.   - </a:t>
            </a:r>
            <a:r>
              <a:rPr lang="en-US" dirty="0" err="1"/>
              <a:t>geom_col</a:t>
            </a:r>
            <a:r>
              <a:rPr lang="en-US" dirty="0"/>
              <a:t>(): Creates a bar plot.   - </a:t>
            </a:r>
            <a:r>
              <a:rPr lang="en-US" dirty="0" err="1"/>
              <a:t>scale_x_continuous</a:t>
            </a:r>
            <a:r>
              <a:rPr lang="en-US" dirty="0"/>
              <a:t>(): Sets the scale for the x-axis.   - </a:t>
            </a:r>
            <a:r>
              <a:rPr lang="en-US" dirty="0" err="1"/>
              <a:t>coord_flip</a:t>
            </a:r>
            <a:r>
              <a:rPr lang="en-US" dirty="0"/>
              <a:t>(): Flips the x and y axes.   - labs(): Sets labels for the plot.   - </a:t>
            </a:r>
            <a:r>
              <a:rPr lang="en-US" dirty="0" err="1"/>
              <a:t>scale_fill_manual</a:t>
            </a:r>
            <a:r>
              <a:rPr lang="en-US" dirty="0"/>
              <a:t>(): Sets the color palette for the plot.2. *Base R Functions:*   - </a:t>
            </a:r>
            <a:r>
              <a:rPr lang="en-US" dirty="0" err="1"/>
              <a:t>readline</a:t>
            </a:r>
            <a:r>
              <a:rPr lang="en-US" dirty="0"/>
              <a:t>(): Reads input from the user.   - </a:t>
            </a:r>
            <a:r>
              <a:rPr lang="en-US" dirty="0" err="1"/>
              <a:t>as.numeric</a:t>
            </a:r>
            <a:r>
              <a:rPr lang="en-US" dirty="0"/>
              <a:t>(): Converts character strings to numeric values.   - </a:t>
            </a:r>
            <a:r>
              <a:rPr lang="en-US" dirty="0" err="1"/>
              <a:t>strsplit</a:t>
            </a:r>
            <a:r>
              <a:rPr lang="en-US" dirty="0"/>
              <a:t>(): Splits a string into a list of substrings.   - </a:t>
            </a:r>
            <a:r>
              <a:rPr lang="en-US" dirty="0" err="1"/>
              <a:t>data.frame</a:t>
            </a:r>
            <a:r>
              <a:rPr lang="en-US" dirty="0"/>
              <a:t>(): Creates a data frame.   - rep(): Repeats elements of a vector.   - plot(): Creates a basic plot. - seq(): Generates a sequence of numbers.   - log(), exp(): Mathematical functions for logarithmic and exponential calculations.   - if, else if, else: Conditional statements.   - while: Looping construct.   - print(): Prints output to the console.*Key Concepts and Techniques:*- *Data Input and Manipulation:* Reading user input, converting data types, and creating data frames.- *Data Visualization:* Creating various types of plots (bar plots, line plots) using ggplot2.- *Statistical Analysis:* Calculating population growth rates, population density, and other relevant metrics.- *Conditional Logic:* Using if-else statements to make decisions based on user input and data analysis results.- *Looping:* Using while loops to repeatedly execute code blocks.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3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3" name="laser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DC44-7527-4B34-B0D3-C0527221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population study matter?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A70E-6A1A-4DD2-A15A-E233CD7D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Arranging data makes see similarities making it easy to store n retrieve data</a:t>
            </a:r>
          </a:p>
          <a:p>
            <a:r>
              <a:rPr lang="en-US" dirty="0"/>
              <a:t>Predicting future trends </a:t>
            </a:r>
          </a:p>
          <a:p>
            <a:r>
              <a:rPr lang="en-US" dirty="0"/>
              <a:t>Finding errors in management to find where to target correction</a:t>
            </a:r>
          </a:p>
          <a:p>
            <a:r>
              <a:rPr lang="en-US" dirty="0"/>
              <a:t>Population shows types of people around</a:t>
            </a:r>
          </a:p>
          <a:p>
            <a:r>
              <a:rPr lang="en-US" dirty="0"/>
              <a:t>Population study tells us about diseases(epidemiology) </a:t>
            </a:r>
            <a:endParaRPr lang="en-IN" dirty="0"/>
          </a:p>
        </p:txBody>
      </p:sp>
      <p:pic>
        <p:nvPicPr>
          <p:cNvPr id="8194" name="Picture 2" descr="Image result for why is studying population important">
            <a:extLst>
              <a:ext uri="{FF2B5EF4-FFF2-40B4-BE49-F238E27FC236}">
                <a16:creationId xmlns:a16="http://schemas.microsoft.com/office/drawing/2014/main" id="{AF676EF2-1277-4583-A3B6-A378B011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233" y="3719617"/>
            <a:ext cx="32194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why is studying population important">
            <a:extLst>
              <a:ext uri="{FF2B5EF4-FFF2-40B4-BE49-F238E27FC236}">
                <a16:creationId xmlns:a16="http://schemas.microsoft.com/office/drawing/2014/main" id="{F550B6B8-F4B5-4D06-B721-CF2568B4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02" y="3715677"/>
            <a:ext cx="40100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PPT - Chapter 2 PowerPoint Presentation, free download - ID:1885705">
            <a:extLst>
              <a:ext uri="{FF2B5EF4-FFF2-40B4-BE49-F238E27FC236}">
                <a16:creationId xmlns:a16="http://schemas.microsoft.com/office/drawing/2014/main" id="{73A88F91-A160-4725-9901-CF43AA5E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374" y="3357960"/>
            <a:ext cx="3695309" cy="27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511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  <p:sndAc>
          <p:stSnd>
            <p:snd r:embed="rId2" name="whoosh.wav"/>
          </p:stSnd>
        </p:sndAc>
      </p:transition>
    </mc:Choice>
    <mc:Fallback xmlns="">
      <p:transition spd="slow">
        <p:fade/>
        <p:sndAc>
          <p:stSnd>
            <p:snd r:embed="rId6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{18519AA4-520F-488C-B4BA-5A662A8DA96B}tf56160789_win32</Template>
  <TotalTime>3404</TotalTime>
  <Words>5133</Words>
  <Application>Microsoft Office PowerPoint</Application>
  <PresentationFormat>Widescreen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Bookman Old Style</vt:lpstr>
      <vt:lpstr>Calibri</vt:lpstr>
      <vt:lpstr>Franklin Gothic Book</vt:lpstr>
      <vt:lpstr>inherit</vt:lpstr>
      <vt:lpstr>Titillium</vt:lpstr>
      <vt:lpstr>Custom</vt:lpstr>
      <vt:lpstr>Population strategist</vt:lpstr>
      <vt:lpstr>intro</vt:lpstr>
      <vt:lpstr>Dive into ecology</vt:lpstr>
      <vt:lpstr>Delve deep on population</vt:lpstr>
      <vt:lpstr>Why I chose R programming?</vt:lpstr>
      <vt:lpstr>PowerPoint Presentation</vt:lpstr>
      <vt:lpstr>Some Unique Features of R Programming </vt:lpstr>
      <vt:lpstr>Functions I used in this program!!</vt:lpstr>
      <vt:lpstr>Why does population study matter?</vt:lpstr>
      <vt:lpstr>Population metrics (numerical attribute)</vt:lpstr>
      <vt:lpstr>Population Composition (structural attribute)</vt:lpstr>
      <vt:lpstr>How I stumbled on this idea</vt:lpstr>
      <vt:lpstr>Factors affecting population</vt:lpstr>
      <vt:lpstr>Does population affect anything?</vt:lpstr>
      <vt:lpstr>Code </vt:lpstr>
      <vt:lpstr>Code part-2</vt:lpstr>
      <vt:lpstr>Output </vt:lpstr>
      <vt:lpstr>PowerPoint Presentation</vt:lpstr>
      <vt:lpstr>PowerPoint Presentation</vt:lpstr>
      <vt:lpstr>PowerPoint Presentation</vt:lpstr>
      <vt:lpstr>PowerPoint Presentation</vt:lpstr>
      <vt:lpstr>Indian population stats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Swag Star</dc:creator>
  <cp:lastModifiedBy>Swag Star</cp:lastModifiedBy>
  <cp:revision>17</cp:revision>
  <dcterms:created xsi:type="dcterms:W3CDTF">2024-10-26T12:52:42Z</dcterms:created>
  <dcterms:modified xsi:type="dcterms:W3CDTF">2024-10-30T05:14:09Z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